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306" r:id="rId3"/>
    <p:sldId id="314" r:id="rId4"/>
    <p:sldId id="262" r:id="rId5"/>
    <p:sldId id="313" r:id="rId6"/>
    <p:sldId id="328" r:id="rId7"/>
    <p:sldId id="267" r:id="rId8"/>
    <p:sldId id="270" r:id="rId9"/>
    <p:sldId id="316" r:id="rId10"/>
    <p:sldId id="318" r:id="rId11"/>
    <p:sldId id="320" r:id="rId12"/>
    <p:sldId id="311" r:id="rId13"/>
    <p:sldId id="325" r:id="rId14"/>
    <p:sldId id="326" r:id="rId15"/>
    <p:sldId id="327" r:id="rId16"/>
    <p:sldId id="293" r:id="rId17"/>
    <p:sldId id="321" r:id="rId18"/>
    <p:sldId id="322" r:id="rId19"/>
  </p:sldIdLst>
  <p:sldSz cx="9144000" cy="6858000" type="screen4x3"/>
  <p:notesSz cx="6800850" cy="9928225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1"/>
    <a:srgbClr val="CC966A"/>
    <a:srgbClr val="FF9137"/>
    <a:srgbClr val="91BED4"/>
    <a:srgbClr val="F25F29"/>
    <a:srgbClr val="FC7500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7" autoAdjust="0"/>
    <p:restoredTop sz="98934" autoAdjust="0"/>
  </p:normalViewPr>
  <p:slideViewPr>
    <p:cSldViewPr>
      <p:cViewPr varScale="1">
        <p:scale>
          <a:sx n="91" d="100"/>
          <a:sy n="91" d="100"/>
        </p:scale>
        <p:origin x="-1092" y="-10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Лист2!$F$348:$F$351</c:f>
              <c:strCache>
                <c:ptCount val="4"/>
                <c:pt idx="0">
                  <c:v>ТЭ</c:v>
                </c:pt>
                <c:pt idx="1">
                  <c:v>АЭ</c:v>
                </c:pt>
                <c:pt idx="2">
                  <c:v>ГЭ</c:v>
                </c:pt>
                <c:pt idx="3">
                  <c:v>ВИЭ</c:v>
                </c:pt>
              </c:strCache>
            </c:strRef>
          </c:cat>
          <c:val>
            <c:numRef>
              <c:f>Лист2!$G$348:$G$351</c:f>
              <c:numCache>
                <c:formatCode>0%</c:formatCode>
                <c:ptCount val="4"/>
                <c:pt idx="0">
                  <c:v>0.27288493439903483</c:v>
                </c:pt>
                <c:pt idx="1">
                  <c:v>0.19454079324385462</c:v>
                </c:pt>
                <c:pt idx="2">
                  <c:v>0.26149901975569295</c:v>
                </c:pt>
                <c:pt idx="3">
                  <c:v>0.27107525260141757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26752"/>
        <c:axId val="43339776"/>
      </c:barChart>
      <c:catAx>
        <c:axId val="3722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Вид энергетики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4333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39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Количество</a:t>
                </a:r>
                <a:r>
                  <a:rPr lang="ru-RU" baseline="0" dirty="0" smtClean="0"/>
                  <a:t>  оценок по параметрам, %</a:t>
                </a:r>
                <a:endParaRPr lang="ru-RU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372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241" y="9430091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75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rPr lang="ru-RU"/>
              <a:pPr/>
              <a:t>14.04.2014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907"/>
            <a:ext cx="544068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0091"/>
            <a:ext cx="294703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1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0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0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950957" y="908720"/>
            <a:ext cx="4937760" cy="3168352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199" y="4558210"/>
            <a:ext cx="4269657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5" name="Rectangle 34"/>
          <p:cNvSpPr/>
          <p:nvPr userDrawn="1"/>
        </p:nvSpPr>
        <p:spPr>
          <a:xfrm>
            <a:off x="4648199" y="291010"/>
            <a:ext cx="4269657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0" name="Rectangle 29"/>
          <p:cNvSpPr/>
          <p:nvPr userDrawn="1"/>
        </p:nvSpPr>
        <p:spPr>
          <a:xfrm>
            <a:off x="228599" y="291010"/>
            <a:ext cx="4269657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4123184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4123184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28599" y="2424610"/>
            <a:ext cx="4269658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3" name="Rectangle 42"/>
          <p:cNvSpPr/>
          <p:nvPr userDrawn="1"/>
        </p:nvSpPr>
        <p:spPr>
          <a:xfrm>
            <a:off x="4648200" y="2424610"/>
            <a:ext cx="4269657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6" name="Rectangle 45"/>
          <p:cNvSpPr/>
          <p:nvPr userDrawn="1"/>
        </p:nvSpPr>
        <p:spPr>
          <a:xfrm>
            <a:off x="228599" y="4558210"/>
            <a:ext cx="4269657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4721436" y="451520"/>
            <a:ext cx="4123184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7" name="Text Placeholder 28"/>
          <p:cNvSpPr>
            <a:spLocks noGrp="1"/>
          </p:cNvSpPr>
          <p:nvPr>
            <p:ph type="body" sz="quarter" idx="34" hasCustomPrompt="1"/>
          </p:nvPr>
        </p:nvSpPr>
        <p:spPr>
          <a:xfrm>
            <a:off x="4721436" y="908720"/>
            <a:ext cx="4123184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5" hasCustomPrompt="1"/>
          </p:nvPr>
        </p:nvSpPr>
        <p:spPr>
          <a:xfrm>
            <a:off x="301836" y="2564904"/>
            <a:ext cx="4123184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36" hasCustomPrompt="1"/>
          </p:nvPr>
        </p:nvSpPr>
        <p:spPr>
          <a:xfrm>
            <a:off x="301836" y="3022104"/>
            <a:ext cx="4123184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7" hasCustomPrompt="1"/>
          </p:nvPr>
        </p:nvSpPr>
        <p:spPr>
          <a:xfrm>
            <a:off x="301836" y="4725144"/>
            <a:ext cx="4123184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ЗАГОЛОВОК СЛАЙДА</a:t>
            </a:r>
          </a:p>
        </p:txBody>
      </p:sp>
      <p:sp>
        <p:nvSpPr>
          <p:cNvPr id="61" name="Text Placehold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301836" y="5182344"/>
            <a:ext cx="4123184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9" hasCustomPrompt="1"/>
          </p:nvPr>
        </p:nvSpPr>
        <p:spPr>
          <a:xfrm>
            <a:off x="4721435" y="4725144"/>
            <a:ext cx="4123184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ЗАГОЛОВОК СЛАЙДА</a:t>
            </a:r>
          </a:p>
        </p:txBody>
      </p:sp>
      <p:sp>
        <p:nvSpPr>
          <p:cNvPr id="63" name="Text Placeholder 28"/>
          <p:cNvSpPr>
            <a:spLocks noGrp="1"/>
          </p:cNvSpPr>
          <p:nvPr>
            <p:ph type="body" sz="quarter" idx="40" hasCustomPrompt="1"/>
          </p:nvPr>
        </p:nvSpPr>
        <p:spPr>
          <a:xfrm>
            <a:off x="4721435" y="5182344"/>
            <a:ext cx="4123184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  <p:sp>
        <p:nvSpPr>
          <p:cNvPr id="64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4721435" y="2564904"/>
            <a:ext cx="4123184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ЗАГОЛОВОК СЛАЙДА</a:t>
            </a:r>
          </a:p>
        </p:txBody>
      </p:sp>
      <p:sp>
        <p:nvSpPr>
          <p:cNvPr id="65" name="Text Placehold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4721435" y="3022104"/>
            <a:ext cx="4123184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</p:spTree>
    <p:extLst>
      <p:ext uri="{BB962C8B-B14F-4D97-AF65-F5344CB8AC3E}">
        <p14:creationId xmlns:p14="http://schemas.microsoft.com/office/powerpoint/2010/main" val="23529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519" y="6553200"/>
            <a:ext cx="540773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532520" y="6453336"/>
            <a:ext cx="611480" cy="38191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0F88FF4-1BD9-4AA8-B980-C7776087ABAF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85" r:id="rId24"/>
    <p:sldLayoutId id="2147483658" r:id="rId25"/>
    <p:sldLayoutId id="2147483665" r:id="rId26"/>
    <p:sldLayoutId id="2147483669" r:id="rId27"/>
    <p:sldLayoutId id="2147483654" r:id="rId28"/>
    <p:sldLayoutId id="2147483656" r:id="rId29"/>
    <p:sldLayoutId id="2147483684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059832" y="548680"/>
            <a:ext cx="4937760" cy="3312368"/>
          </a:xfrm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600" dirty="0"/>
              <a:t>СОЗДАНИЕ НА БАЗЕ </a:t>
            </a:r>
            <a:r>
              <a:rPr lang="ru-RU" sz="2600" dirty="0" smtClean="0"/>
              <a:t>ХЛ №107 </a:t>
            </a:r>
            <a:r>
              <a:rPr lang="ru-RU" sz="2600" dirty="0"/>
              <a:t>ЗОНЫ ДЕМОНСТРАЦИИ ВОЗМОЖНОСТЕЙ ЭНЕРГООБЕСПЕЧЕНИЯ ПУТЕМ </a:t>
            </a:r>
            <a:r>
              <a:rPr lang="ru-RU" sz="2600" dirty="0">
                <a:solidFill>
                  <a:srgbClr val="FF9201"/>
                </a:solidFill>
              </a:rPr>
              <a:t>РАЗРАБОТКИ И ВНЕДРЕНИЯ ОБОРУДОВАНИЯ С ИСПОЛЬЗОВАНИЕМ НОВЫХ </a:t>
            </a:r>
            <a:r>
              <a:rPr lang="ru-RU" sz="2600" dirty="0" smtClean="0">
                <a:solidFill>
                  <a:srgbClr val="FF9201"/>
                </a:solidFill>
              </a:rPr>
              <a:t>ТЕХНОЛОГИЙ</a:t>
            </a:r>
            <a:endParaRPr lang="ru-RU" sz="26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923928" y="5085184"/>
            <a:ext cx="4073664" cy="1440160"/>
          </a:xfrm>
          <a:prstGeom prst="rect">
            <a:avLst/>
          </a:prstGeom>
          <a:noFill/>
          <a:ln w="57150" cmpd="dbl">
            <a:noFill/>
          </a:ln>
        </p:spPr>
        <p:txBody>
          <a:bodyPr vert="horz" lIns="91440" tIns="137160" rIns="91440" bIns="45720" rtlCol="0" anchor="ctr" anchorCtr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ru-RU" sz="2400" dirty="0"/>
              <a:t>Докладчик: </a:t>
            </a:r>
          </a:p>
          <a:p>
            <a:pPr marL="0" indent="0" algn="r">
              <a:spcBef>
                <a:spcPts val="0"/>
              </a:spcBef>
            </a:pPr>
            <a:r>
              <a:rPr lang="ru-RU" sz="2400" dirty="0" smtClean="0"/>
              <a:t>Наталья </a:t>
            </a:r>
            <a:r>
              <a:rPr lang="ru-RU" sz="2400" dirty="0" err="1" smtClean="0"/>
              <a:t>Солодовникова</a:t>
            </a:r>
            <a:endParaRPr lang="ru-RU" sz="2400" dirty="0"/>
          </a:p>
          <a:p>
            <a:pPr marL="0" indent="0" algn="r">
              <a:spcBef>
                <a:spcPts val="0"/>
              </a:spcBef>
            </a:pPr>
            <a:r>
              <a:rPr lang="ru-RU" sz="2400" dirty="0"/>
              <a:t>Ученица 10 класса</a:t>
            </a:r>
          </a:p>
          <a:p>
            <a:pPr marL="0" indent="0" algn="r">
              <a:spcBef>
                <a:spcPts val="0"/>
              </a:spcBef>
            </a:pPr>
            <a:r>
              <a:rPr lang="ru-RU" sz="2400" dirty="0"/>
              <a:t>Харьковского лицея № 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1"/>
          </p:nvPr>
        </p:nvSpPr>
        <p:spPr>
          <a:xfrm>
            <a:off x="4724400" y="4710610"/>
            <a:ext cx="1905000" cy="1742726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800" dirty="0"/>
              <a:t>Тепловая энергетика</a:t>
            </a:r>
          </a:p>
          <a:p>
            <a:pPr marL="0" indent="0" algn="ctr"/>
            <a:r>
              <a:rPr lang="ru-RU" sz="2800" dirty="0"/>
              <a:t>17 </a:t>
            </a:r>
            <a:r>
              <a:rPr lang="ru-RU" sz="2800" dirty="0" smtClean="0"/>
              <a:t>баллов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>
          <a:xfrm>
            <a:off x="4724400" y="443410"/>
            <a:ext cx="1905000" cy="176145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800" dirty="0" err="1"/>
              <a:t>Альтерна-тивная</a:t>
            </a:r>
            <a:endParaRPr lang="ru-RU" sz="2800" dirty="0"/>
          </a:p>
          <a:p>
            <a:pPr marL="0" indent="0" algn="ctr">
              <a:spcBef>
                <a:spcPts val="0"/>
              </a:spcBef>
            </a:pPr>
            <a:r>
              <a:rPr lang="ru-RU" sz="2800" dirty="0"/>
              <a:t>энергетика</a:t>
            </a:r>
          </a:p>
          <a:p>
            <a:pPr marL="0" indent="0" algn="ctr">
              <a:spcBef>
                <a:spcPts val="0"/>
              </a:spcBef>
            </a:pPr>
            <a:r>
              <a:rPr lang="ru-RU" sz="2800" dirty="0"/>
              <a:t>82 </a:t>
            </a:r>
            <a:r>
              <a:rPr lang="ru-RU" sz="2800" dirty="0" smtClean="0"/>
              <a:t>балла</a:t>
            </a:r>
            <a:endParaRPr lang="ru-RU" sz="2800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b="1926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r="12360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 rot="18922232">
            <a:off x="22772" y="775130"/>
            <a:ext cx="2495227" cy="936104"/>
          </a:xfrm>
        </p:spPr>
        <p:txBody>
          <a:bodyPr anchor="ctr">
            <a:noAutofit/>
          </a:bodyPr>
          <a:lstStyle/>
          <a:p>
            <a:pPr marL="0" indent="0" algn="ctr"/>
            <a:r>
              <a:rPr lang="ru-RU" sz="3200" dirty="0" smtClean="0"/>
              <a:t>РЕЗУЛЬТАТЫ:</a:t>
            </a:r>
            <a:endParaRPr lang="ru-RU" sz="3200" dirty="0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b="1926"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r="5485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quarter" idx="23"/>
          </p:nvPr>
        </p:nvSpPr>
        <p:spPr>
          <a:xfrm>
            <a:off x="2517057" y="2577010"/>
            <a:ext cx="1905000" cy="1716086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800" dirty="0"/>
              <a:t>Атомная энергетика</a:t>
            </a:r>
          </a:p>
          <a:p>
            <a:pPr marL="0" indent="0" algn="ctr"/>
            <a:r>
              <a:rPr lang="ru-RU" sz="2800" dirty="0"/>
              <a:t>67 </a:t>
            </a:r>
            <a:r>
              <a:rPr lang="ru-RU" sz="2800" dirty="0" smtClean="0"/>
              <a:t>баллов</a:t>
            </a:r>
            <a:endParaRPr lang="ru-RU" sz="28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5"/>
          </p:nvPr>
        </p:nvSpPr>
        <p:spPr>
          <a:xfrm>
            <a:off x="6936657" y="2577010"/>
            <a:ext cx="1905000" cy="1716086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800" dirty="0" err="1"/>
              <a:t>Гидро</a:t>
            </a:r>
            <a:r>
              <a:rPr lang="ru-RU" sz="2800" dirty="0"/>
              <a:t>-энергетика</a:t>
            </a:r>
          </a:p>
          <a:p>
            <a:pPr marL="0" indent="0" algn="ctr"/>
            <a:r>
              <a:rPr lang="ru-RU" sz="2800" dirty="0"/>
              <a:t>64 балла</a:t>
            </a:r>
          </a:p>
        </p:txBody>
      </p:sp>
      <p:pic>
        <p:nvPicPr>
          <p:cNvPr id="26" name="Рисунок 25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14419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r="12141"/>
          <a:stretch>
            <a:fillRect/>
          </a:stretch>
        </p:blipFill>
        <p:spPr/>
      </p:pic>
      <p:sp>
        <p:nvSpPr>
          <p:cNvPr id="15" name="Текст 7"/>
          <p:cNvSpPr>
            <a:spLocks noGrp="1"/>
          </p:cNvSpPr>
          <p:nvPr>
            <p:ph type="body" sz="quarter" idx="17"/>
          </p:nvPr>
        </p:nvSpPr>
        <p:spPr>
          <a:xfrm rot="2677768" flipH="1">
            <a:off x="19456" y="5063747"/>
            <a:ext cx="2495227" cy="936104"/>
          </a:xfrm>
        </p:spPr>
        <p:txBody>
          <a:bodyPr anchor="ctr">
            <a:noAutofit/>
          </a:bodyPr>
          <a:lstStyle/>
          <a:p>
            <a:pPr marL="0" indent="0"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72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39528" y="1392537"/>
            <a:ext cx="3464947" cy="100105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НАЧАЛО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3599" y="4653136"/>
            <a:ext cx="7236804" cy="16561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Характеристика исходных условий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Техническая характеристика здания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Энергетическое обследование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7695" y="3102008"/>
            <a:ext cx="5508612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Создание рабочей группы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4664"/>
            <a:ext cx="7092280" cy="504056"/>
          </a:xfrm>
          <a:prstGeom prst="rect">
            <a:avLst/>
          </a:prstGeom>
          <a:solidFill>
            <a:schemeClr val="tx1">
              <a:lumMod val="95000"/>
              <a:lumOff val="5000"/>
              <a:alpha val="32000"/>
            </a:schemeClr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Алгоритм выбора источников энергии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2" idx="4"/>
            <a:endCxn id="7" idx="0"/>
          </p:cNvCxnSpPr>
          <p:nvPr/>
        </p:nvCxnSpPr>
        <p:spPr>
          <a:xfrm flipH="1">
            <a:off x="4572001" y="2393592"/>
            <a:ext cx="1" cy="70841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3" idx="0"/>
          </p:cNvCxnSpPr>
          <p:nvPr/>
        </p:nvCxnSpPr>
        <p:spPr>
          <a:xfrm>
            <a:off x="4572001" y="3894096"/>
            <a:ext cx="0" cy="7590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572000" y="6309320"/>
            <a:ext cx="1" cy="10801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20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2852936"/>
            <a:ext cx="2736304" cy="10653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Расчет стоимости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66729" y="548680"/>
            <a:ext cx="6010542" cy="16561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Выбор подходящих источников энергии в соответствии с возможностями</a:t>
            </a:r>
            <a:endParaRPr lang="ru-RU" sz="3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1" y="-171400"/>
            <a:ext cx="3940" cy="72008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3" idx="0"/>
          </p:cNvCxnSpPr>
          <p:nvPr/>
        </p:nvCxnSpPr>
        <p:spPr>
          <a:xfrm>
            <a:off x="4572000" y="2204864"/>
            <a:ext cx="0" cy="64807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" idx="2"/>
            <a:endCxn id="58" idx="0"/>
          </p:cNvCxnSpPr>
          <p:nvPr/>
        </p:nvCxnSpPr>
        <p:spPr>
          <a:xfrm>
            <a:off x="4572000" y="3918279"/>
            <a:ext cx="0" cy="4606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Блок-схема: решение 57"/>
          <p:cNvSpPr/>
          <p:nvPr/>
        </p:nvSpPr>
        <p:spPr>
          <a:xfrm>
            <a:off x="2519772" y="4378959"/>
            <a:ext cx="4104456" cy="1880809"/>
          </a:xfrm>
          <a:prstGeom prst="flowChartDecision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ts val="3000"/>
              </a:lnSpc>
            </a:pPr>
            <a:r>
              <a:rPr lang="ru-RU" sz="2700" b="1" dirty="0" smtClean="0"/>
              <a:t>Проект соответствует гос. законам?</a:t>
            </a:r>
            <a:endParaRPr lang="ru-RU" sz="2700" b="1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4572000" y="6115752"/>
            <a:ext cx="1" cy="12016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4716016" y="6095037"/>
            <a:ext cx="74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Да</a:t>
            </a:r>
            <a:endParaRPr lang="ru-RU" sz="3600" b="1" dirty="0">
              <a:solidFill>
                <a:srgbClr val="FC75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907704" y="4366845"/>
            <a:ext cx="116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Нет</a:t>
            </a:r>
            <a:endParaRPr lang="ru-RU" sz="3600" b="1" dirty="0">
              <a:solidFill>
                <a:srgbClr val="FC7500"/>
              </a:solidFill>
            </a:endParaRPr>
          </a:p>
        </p:txBody>
      </p:sp>
      <p:cxnSp>
        <p:nvCxnSpPr>
          <p:cNvPr id="85" name="Прямая соединительная линия 84"/>
          <p:cNvCxnSpPr>
            <a:stCxn id="58" idx="1"/>
            <a:endCxn id="89" idx="3"/>
          </p:cNvCxnSpPr>
          <p:nvPr/>
        </p:nvCxnSpPr>
        <p:spPr>
          <a:xfrm flipH="1" flipV="1">
            <a:off x="1945401" y="5319363"/>
            <a:ext cx="574371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73193" y="4623918"/>
            <a:ext cx="1872208" cy="13908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Следующий вариант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800" b="1" dirty="0" smtClean="0"/>
              <a:t>*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cxnSp>
        <p:nvCxnSpPr>
          <p:cNvPr id="4" name="Соединительная линия уступом 3"/>
          <p:cNvCxnSpPr>
            <a:stCxn id="89" idx="0"/>
          </p:cNvCxnSpPr>
          <p:nvPr/>
        </p:nvCxnSpPr>
        <p:spPr>
          <a:xfrm rot="5400000" flipH="1" flipV="1">
            <a:off x="1745113" y="1793088"/>
            <a:ext cx="2095014" cy="3566646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99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120" y="2276872"/>
            <a:ext cx="2736304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Корректировка проекта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-243408"/>
            <a:ext cx="0" cy="6090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" idx="2"/>
            <a:endCxn id="48" idx="0"/>
          </p:cNvCxnSpPr>
          <p:nvPr/>
        </p:nvCxnSpPr>
        <p:spPr>
          <a:xfrm>
            <a:off x="7020272" y="3212976"/>
            <a:ext cx="0" cy="4514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Блок-схема: решение 36"/>
          <p:cNvSpPr/>
          <p:nvPr/>
        </p:nvSpPr>
        <p:spPr>
          <a:xfrm>
            <a:off x="2836144" y="365594"/>
            <a:ext cx="3429450" cy="2127302"/>
          </a:xfrm>
          <a:prstGeom prst="flowChartDecision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2000" b="1" dirty="0" smtClean="0"/>
              <a:t>Проект соответствует требованием тех. </a:t>
            </a:r>
            <a:r>
              <a:rPr lang="ru-RU" sz="2000" b="1" dirty="0" err="1" smtClean="0"/>
              <a:t>регла</a:t>
            </a:r>
            <a:r>
              <a:rPr lang="ru-RU" sz="2000" b="1" dirty="0" smtClean="0"/>
              <a:t>-ментов?</a:t>
            </a:r>
            <a:endParaRPr lang="ru-RU" sz="2000" b="1" dirty="0"/>
          </a:p>
        </p:txBody>
      </p:sp>
      <p:sp>
        <p:nvSpPr>
          <p:cNvPr id="39" name="Блок-схема: решение 38"/>
          <p:cNvSpPr/>
          <p:nvPr/>
        </p:nvSpPr>
        <p:spPr>
          <a:xfrm>
            <a:off x="1886573" y="4681736"/>
            <a:ext cx="5328592" cy="1411560"/>
          </a:xfrm>
          <a:prstGeom prst="flowChartDecision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2800" b="1" dirty="0" err="1" smtClean="0"/>
              <a:t>Рентабильность</a:t>
            </a:r>
            <a:r>
              <a:rPr lang="ru-RU" sz="2800" b="1" dirty="0" smtClean="0"/>
              <a:t> </a:t>
            </a:r>
            <a:r>
              <a:rPr lang="en-US" sz="2800" b="1" dirty="0" smtClean="0"/>
              <a:t>&gt; </a:t>
            </a:r>
            <a:r>
              <a:rPr lang="ru-RU" sz="2800" b="1" dirty="0" smtClean="0"/>
              <a:t>1 ?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652120" y="3664446"/>
            <a:ext cx="2736304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Перерасчет стоимости</a:t>
            </a:r>
            <a:endParaRPr lang="ru-RU" sz="2400" b="1" dirty="0"/>
          </a:p>
        </p:txBody>
      </p:sp>
      <p:cxnSp>
        <p:nvCxnSpPr>
          <p:cNvPr id="53" name="Соединительная линия уступом 52"/>
          <p:cNvCxnSpPr>
            <a:stCxn id="37" idx="3"/>
            <a:endCxn id="3" idx="0"/>
          </p:cNvCxnSpPr>
          <p:nvPr/>
        </p:nvCxnSpPr>
        <p:spPr>
          <a:xfrm>
            <a:off x="6265594" y="1429245"/>
            <a:ext cx="754678" cy="847627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7" idx="2"/>
            <a:endCxn id="39" idx="0"/>
          </p:cNvCxnSpPr>
          <p:nvPr/>
        </p:nvCxnSpPr>
        <p:spPr>
          <a:xfrm>
            <a:off x="4550869" y="2492896"/>
            <a:ext cx="0" cy="21888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647331" y="2276872"/>
            <a:ext cx="74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Да</a:t>
            </a:r>
            <a:endParaRPr lang="ru-RU" sz="3600" b="1" dirty="0">
              <a:solidFill>
                <a:srgbClr val="FC75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75830" y="641301"/>
            <a:ext cx="116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Нет</a:t>
            </a:r>
            <a:endParaRPr lang="ru-RU" sz="3600" b="1" dirty="0">
              <a:solidFill>
                <a:srgbClr val="FC7500"/>
              </a:solidFill>
            </a:endParaRPr>
          </a:p>
        </p:txBody>
      </p:sp>
      <p:cxnSp>
        <p:nvCxnSpPr>
          <p:cNvPr id="59" name="Прямая соединительная линия 58"/>
          <p:cNvCxnSpPr>
            <a:stCxn id="48" idx="1"/>
          </p:cNvCxnSpPr>
          <p:nvPr/>
        </p:nvCxnSpPr>
        <p:spPr>
          <a:xfrm flipH="1">
            <a:off x="4550870" y="4132498"/>
            <a:ext cx="11012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572000" y="6093296"/>
            <a:ext cx="1" cy="11521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730195" y="6112743"/>
            <a:ext cx="74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Да</a:t>
            </a:r>
            <a:endParaRPr lang="ru-RU" sz="3600" b="1" dirty="0">
              <a:solidFill>
                <a:srgbClr val="FC75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55576" y="61093"/>
            <a:ext cx="725575" cy="648072"/>
          </a:xfrm>
          <a:prstGeom prst="ellipse">
            <a:avLst/>
          </a:prstGeom>
          <a:solidFill>
            <a:srgbClr val="F0F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ctr"/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1" name="Соединительная линия уступом 70"/>
          <p:cNvCxnSpPr>
            <a:stCxn id="39" idx="1"/>
            <a:endCxn id="70" idx="4"/>
          </p:cNvCxnSpPr>
          <p:nvPr/>
        </p:nvCxnSpPr>
        <p:spPr>
          <a:xfrm rot="10800000">
            <a:off x="1118365" y="709166"/>
            <a:ext cx="768209" cy="4678351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118364" y="4654877"/>
            <a:ext cx="1094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Нет</a:t>
            </a:r>
            <a:endParaRPr lang="ru-RU" sz="3600" b="1" dirty="0">
              <a:solidFill>
                <a:srgbClr val="FC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71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>
            <a:endCxn id="37" idx="0"/>
          </p:cNvCxnSpPr>
          <p:nvPr/>
        </p:nvCxnSpPr>
        <p:spPr>
          <a:xfrm>
            <a:off x="4572000" y="-387424"/>
            <a:ext cx="1" cy="12076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Блок-схема: решение 36"/>
          <p:cNvSpPr/>
          <p:nvPr/>
        </p:nvSpPr>
        <p:spPr>
          <a:xfrm>
            <a:off x="2009068" y="820230"/>
            <a:ext cx="5125865" cy="2752786"/>
          </a:xfrm>
          <a:prstGeom prst="flowChartDecision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1296000" rIns="72000" rtlCol="0" anchor="b"/>
          <a:lstStyle/>
          <a:p>
            <a:pPr algn="ctr"/>
            <a:r>
              <a:rPr lang="ru-RU" sz="2400" b="1" dirty="0" smtClean="0"/>
              <a:t>Срок окупаемости с учетом динамики изменения тарифов </a:t>
            </a:r>
            <a:r>
              <a:rPr lang="en-US" sz="2400" b="1" dirty="0" smtClean="0"/>
              <a:t>&lt; </a:t>
            </a:r>
            <a:r>
              <a:rPr lang="ru-RU" sz="2400" b="1" dirty="0" smtClean="0"/>
              <a:t>10 лет?</a:t>
            </a:r>
            <a:endParaRPr lang="ru-RU" sz="2400" b="1" dirty="0"/>
          </a:p>
        </p:txBody>
      </p:sp>
      <p:cxnSp>
        <p:nvCxnSpPr>
          <p:cNvPr id="54" name="Прямая со стрелкой 53"/>
          <p:cNvCxnSpPr>
            <a:stCxn id="37" idx="2"/>
            <a:endCxn id="34" idx="0"/>
          </p:cNvCxnSpPr>
          <p:nvPr/>
        </p:nvCxnSpPr>
        <p:spPr>
          <a:xfrm flipH="1">
            <a:off x="4572000" y="3573016"/>
            <a:ext cx="1" cy="8640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829400" y="3558150"/>
            <a:ext cx="74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Да</a:t>
            </a:r>
            <a:endParaRPr lang="ru-RU" sz="3600" b="1" dirty="0">
              <a:solidFill>
                <a:srgbClr val="FC75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98168" y="1558533"/>
            <a:ext cx="116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C7500"/>
                </a:solidFill>
              </a:rPr>
              <a:t>Нет</a:t>
            </a:r>
            <a:endParaRPr lang="ru-RU" sz="3600" b="1" dirty="0">
              <a:solidFill>
                <a:srgbClr val="FC75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55576" y="61093"/>
            <a:ext cx="725575" cy="648072"/>
          </a:xfrm>
          <a:prstGeom prst="ellipse">
            <a:avLst/>
          </a:prstGeom>
          <a:solidFill>
            <a:srgbClr val="F0F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0" rtlCol="0" anchor="ctr"/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1" name="Соединительная линия уступом 70"/>
          <p:cNvCxnSpPr>
            <a:stCxn id="37" idx="1"/>
            <a:endCxn id="70" idx="4"/>
          </p:cNvCxnSpPr>
          <p:nvPr/>
        </p:nvCxnSpPr>
        <p:spPr>
          <a:xfrm rot="10800000">
            <a:off x="1118364" y="709165"/>
            <a:ext cx="890704" cy="1487458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372140" y="4437112"/>
            <a:ext cx="4399720" cy="7192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Утверждение проекта</a:t>
            </a:r>
            <a:endParaRPr lang="ru-RU" sz="3200" b="1" dirty="0"/>
          </a:p>
        </p:txBody>
      </p:sp>
      <p:sp>
        <p:nvSpPr>
          <p:cNvPr id="45" name="Овал 44"/>
          <p:cNvSpPr/>
          <p:nvPr/>
        </p:nvSpPr>
        <p:spPr>
          <a:xfrm>
            <a:off x="2839527" y="5740313"/>
            <a:ext cx="3464947" cy="100105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КОНЕЦ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46" name="Прямая со стрелкой 45"/>
          <p:cNvCxnSpPr>
            <a:stCxn id="34" idx="2"/>
            <a:endCxn id="45" idx="0"/>
          </p:cNvCxnSpPr>
          <p:nvPr/>
        </p:nvCxnSpPr>
        <p:spPr>
          <a:xfrm>
            <a:off x="4572000" y="5156322"/>
            <a:ext cx="1" cy="5839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8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644008" y="4581128"/>
            <a:ext cx="2088232" cy="19442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РАЗРАБОТКА УЧЕБНОЙ ПРОГРАММЫ И МОНИТОРИНГ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404664"/>
            <a:ext cx="1905000" cy="1728192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</a:rPr>
              <a:t>ЗАМЕНА ОКОН</a:t>
            </a:r>
            <a:endParaRPr lang="ru-RU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332656"/>
            <a:ext cx="1905000" cy="1944216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РЕКОНСТ-РУКЦИЯ СИСТЕМЫ ОСВЕЩЕНИЯ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2564904"/>
            <a:ext cx="1905000" cy="1800200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</a:rPr>
              <a:t>ПОЛНОЕ ОТКЛЮЧЕНИЕ ОТОПЛЕНИЯ НА НОЧЬ </a:t>
            </a:r>
            <a:endParaRPr lang="ru-RU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2492896"/>
            <a:ext cx="1905000" cy="1800200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65000"/>
                  </a:schemeClr>
                </a:solidFill>
              </a:rPr>
              <a:t>УСТРОЙСТВО ИТП </a:t>
            </a:r>
            <a:endParaRPr lang="ru-RU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</a:rPr>
              <a:t>И 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</a:rPr>
              <a:t>ТЕПЛОВОГО </a:t>
            </a:r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</a:rPr>
              <a:t>НАСОСА</a:t>
            </a:r>
            <a:endParaRPr lang="ru-RU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4581128"/>
            <a:ext cx="1905000" cy="1944216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РАСПРОСТ-РАНЕНИЕ ОПЫТА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r="2074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r="15336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2751"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13716"/>
          <a:stretch>
            <a:fillRect/>
          </a:stretch>
        </p:blipFill>
        <p:spPr/>
      </p:pic>
      <p:pic>
        <p:nvPicPr>
          <p:cNvPr id="27" name="Рисунок 26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r="10998"/>
          <a:stretch>
            <a:fillRect/>
          </a:stretch>
        </p:blipFill>
        <p:spPr/>
      </p:pic>
      <p:pic>
        <p:nvPicPr>
          <p:cNvPr id="31" name="Рисунок 30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1749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autoUpdateAnimBg="0"/>
      <p:bldP spid="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791580" y="404664"/>
            <a:ext cx="756084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25F29"/>
                </a:solidFill>
              </a:rPr>
              <a:t>Ожидаемые результаты</a:t>
            </a:r>
            <a:endParaRPr lang="ru-RU" sz="5400" b="1" dirty="0">
              <a:solidFill>
                <a:srgbClr val="F25F29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83568" y="1557338"/>
            <a:ext cx="7704856" cy="467997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 проекта позволит сократить расходы бюджетных средств на проектном объекте, </a:t>
            </a:r>
            <a:endParaRPr lang="ru-RU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впоследствии, распространив опыт внедрения мероприятий ресурсосбережения на других объектах бюджетной сферы, достичь значительной экономии.</a:t>
            </a:r>
          </a:p>
        </p:txBody>
      </p:sp>
    </p:spTree>
    <p:extLst>
      <p:ext uri="{BB962C8B-B14F-4D97-AF65-F5344CB8AC3E}">
        <p14:creationId xmlns:p14="http://schemas.microsoft.com/office/powerpoint/2010/main" val="1908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2950957" y="908720"/>
            <a:ext cx="4937760" cy="2880320"/>
          </a:xfrm>
        </p:spPr>
        <p:txBody>
          <a:bodyPr>
            <a:normAutofit/>
          </a:bodyPr>
          <a:lstStyle/>
          <a:p>
            <a:pPr marL="0" indent="0"/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522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1" y="1556792"/>
            <a:ext cx="5544615" cy="46321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ассмотрение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данной темы способствует изучению проблемы энергообеспечения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ХЛ№107 и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возможных вариантов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перспективной политики Киевского района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данной сфере.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697" y="692696"/>
            <a:ext cx="5688632" cy="57876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tIns="648000" rtlCol="0" anchor="b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Актуальность: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ages.clipshrine.com/download/downloadpnglarge/Light-Bulb-6226-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643">
            <a:off x="5504092" y="1175713"/>
            <a:ext cx="3176053" cy="50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5690592" cy="4392488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аучное </a:t>
            </a: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обоснование принципов использования революционных технологий в энергетике.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6948264" cy="648072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Цель </a:t>
            </a:r>
            <a:r>
              <a:rPr lang="ru-RU" sz="4400" b="1" dirty="0" smtClean="0">
                <a:solidFill>
                  <a:schemeClr val="bg1"/>
                </a:solidFill>
              </a:rPr>
              <a:t>исследования: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nb-energo.ru/files/images/image45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" t="23226" r="34163"/>
          <a:stretch/>
        </p:blipFill>
        <p:spPr bwMode="auto">
          <a:xfrm flipH="1">
            <a:off x="4644008" y="3048291"/>
            <a:ext cx="3846328" cy="38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6948264" cy="59134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Объект исследования: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064896" cy="18722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перспективные концепции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энергообеспечении зданий.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6948264" cy="59134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Предмет исследования: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24400"/>
            <a:ext cx="7632848" cy="18722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 современных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 на базе учебного заведения (ХЛ №107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10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6300192" cy="59134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4400" b="1" spc="-150" dirty="0" smtClean="0">
                <a:solidFill>
                  <a:schemeClr val="bg1"/>
                </a:solidFill>
              </a:rPr>
              <a:t>Методы исследования:</a:t>
            </a:r>
            <a:endParaRPr lang="ru-RU" sz="44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704856" cy="504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91BED4"/>
                </a:solidFill>
              </a:rPr>
              <a:t>Теоретические</a:t>
            </a:r>
            <a:r>
              <a:rPr lang="ru-RU" sz="3600" b="1" dirty="0">
                <a:solidFill>
                  <a:srgbClr val="91BED4"/>
                </a:solidFill>
              </a:rPr>
              <a:t>: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исторический метод, анализ, синтез, сравнение, систематизация,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обобщение.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91BED4"/>
                </a:solidFill>
              </a:rPr>
              <a:t>Эмпирические</a:t>
            </a:r>
            <a:r>
              <a:rPr lang="ru-RU" sz="3600" b="1" dirty="0">
                <a:solidFill>
                  <a:srgbClr val="91BED4"/>
                </a:solidFill>
              </a:rPr>
              <a:t>: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анкетирование,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экспертной оценки,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описание.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91BED4"/>
                </a:solidFill>
              </a:rPr>
              <a:t>Обработка </a:t>
            </a:r>
            <a:r>
              <a:rPr lang="ru-RU" sz="3600" b="1" dirty="0">
                <a:solidFill>
                  <a:srgbClr val="91BED4"/>
                </a:solidFill>
              </a:rPr>
              <a:t>данных: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ранжирование, факторный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анализ.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3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060848"/>
            <a:ext cx="4032448" cy="93610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Анкетирование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020" y="4149080"/>
            <a:ext cx="3810000" cy="248032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spcAft>
                <a:spcPts val="600"/>
              </a:spcAft>
              <a:defRPr lang="ru-RU"/>
            </a:pPr>
            <a:r>
              <a:rPr lang="ru-RU" sz="4000" b="1" dirty="0"/>
              <a:t>188 учащихся </a:t>
            </a:r>
            <a:endParaRPr lang="ru-RU" sz="4000" b="1" dirty="0" smtClean="0"/>
          </a:p>
          <a:p>
            <a:pPr algn="ctr">
              <a:spcAft>
                <a:spcPts val="1200"/>
              </a:spcAft>
              <a:defRPr lang="ru-RU"/>
            </a:pPr>
            <a:r>
              <a:rPr lang="ru-RU" sz="4000" b="1" dirty="0"/>
              <a:t>37 педагогов </a:t>
            </a:r>
          </a:p>
          <a:p>
            <a:pPr algn="ctr">
              <a:defRPr lang="ru-RU"/>
            </a:pPr>
            <a:r>
              <a:rPr lang="ru-RU" sz="4000" b="1" dirty="0" smtClean="0"/>
              <a:t>Всего</a:t>
            </a:r>
            <a:r>
              <a:rPr lang="ru-RU" sz="4000" b="1" dirty="0"/>
              <a:t>: </a:t>
            </a:r>
            <a:r>
              <a:rPr lang="ru-RU" sz="4000" b="1" dirty="0" smtClean="0"/>
              <a:t>225 чел.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50" y="0"/>
            <a:ext cx="4591050" cy="6858000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179512" y="4593076"/>
            <a:ext cx="636124" cy="636124"/>
          </a:xfrm>
          <a:prstGeom prst="mathPlus">
            <a:avLst>
              <a:gd name="adj1" fmla="val 1269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2580" y="5589240"/>
            <a:ext cx="332036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542"/>
          <a:stretch/>
        </p:blipFill>
        <p:spPr>
          <a:xfrm>
            <a:off x="4530166" y="0"/>
            <a:ext cx="4613833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260648"/>
            <a:ext cx="4176464" cy="79208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Результаты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875626"/>
              </p:ext>
            </p:extLst>
          </p:nvPr>
        </p:nvGraphicFramePr>
        <p:xfrm>
          <a:off x="4563301" y="1124744"/>
          <a:ext cx="4427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 r="-587"/>
          <a:stretch/>
        </p:blipFill>
        <p:spPr>
          <a:xfrm>
            <a:off x="0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7308304" cy="59134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b="1" spc="-150" dirty="0" smtClean="0">
                <a:solidFill>
                  <a:schemeClr val="bg1"/>
                </a:solidFill>
              </a:rPr>
              <a:t>Аспекты  исследования  видов  энергетики:</a:t>
            </a:r>
            <a:endParaRPr lang="ru-RU" sz="32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064896" cy="5040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положительные факторы;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отрицательные факторы;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энергопроизводство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стоимость для потребителя;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удельная занимаемая площадь;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 развития;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перспективы развития;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социальные аспекты;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политические аспекты.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49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93976640"/>
              </p:ext>
            </p:extLst>
          </p:nvPr>
        </p:nvGraphicFramePr>
        <p:xfrm>
          <a:off x="395536" y="235628"/>
          <a:ext cx="8424936" cy="6392788"/>
        </p:xfrm>
        <a:graphic>
          <a:graphicData uri="http://schemas.openxmlformats.org/drawingml/2006/table">
            <a:tbl>
              <a:tblPr firstRow="1">
                <a:effectLst>
                  <a:outerShdw blurRad="469900" sx="102000" sy="102000" algn="ctr" rotWithShape="0">
                    <a:prstClr val="black">
                      <a:alpha val="37000"/>
                    </a:prstClr>
                  </a:outerShdw>
                </a:effectLst>
                <a:tableStyleId>{073A0DAA-6AF3-43AB-8588-CEC1D06C72B9}</a:tableStyleId>
              </a:tblPr>
              <a:tblGrid>
                <a:gridCol w="1440160"/>
                <a:gridCol w="5812134"/>
                <a:gridCol w="634018"/>
                <a:gridCol w="538624"/>
              </a:tblGrid>
              <a:tr h="50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/>
                        <a:t>Уровень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/>
                        <a:t>Фактор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/>
                        <a:t>Баллы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Низкий уровень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Ресурсы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Предрасположенность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3,1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КПД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Стабильность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2,5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Занимаемая площадь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0,8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Стоимость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0,6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Средний уровень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Экологичность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35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7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Энергопроизводство</a:t>
                      </a: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и динамика благосостояния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Социальные аспекты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Дополнительные аспекты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Перспективы развития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45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Обеспечение независимости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Политические аспекты</a:t>
                      </a:r>
                      <a:endParaRPr lang="ru-RU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ru-RU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128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3E6AEA-4F23-4D6D-BFD6-4269E8D87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TS101674558</Template>
  <TotalTime>0</TotalTime>
  <Words>394</Words>
  <Application>Microsoft Office PowerPoint</Application>
  <PresentationFormat>Экран (4:3)</PresentationFormat>
  <Paragraphs>129</Paragraphs>
  <Slides>17</Slides>
  <Notes>8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TS101674558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2014-02-10T18:23:38Z</dcterms:created>
  <dcterms:modified xsi:type="dcterms:W3CDTF">2014-04-14T10:08:16Z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